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40" autoAdjust="0"/>
  </p:normalViewPr>
  <p:slideViewPr>
    <p:cSldViewPr>
      <p:cViewPr varScale="1">
        <p:scale>
          <a:sx n="53" d="100"/>
          <a:sy n="53" d="100"/>
        </p:scale>
        <p:origin x="-2166" y="-7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72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4DC18-DF31-4B3E-A191-F248D4D63B82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E9D16-FF52-4AA4-AAB6-5EE0CDB69E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4DC18-DF31-4B3E-A191-F248D4D63B82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E9D16-FF52-4AA4-AAB6-5EE0CDB69E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8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4DC18-DF31-4B3E-A191-F248D4D63B82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E9D16-FF52-4AA4-AAB6-5EE0CDB69E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4DC18-DF31-4B3E-A191-F248D4D63B82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E9D16-FF52-4AA4-AAB6-5EE0CDB69E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2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4DC18-DF31-4B3E-A191-F248D4D63B82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E9D16-FF52-4AA4-AAB6-5EE0CDB69E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7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2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4DC18-DF31-4B3E-A191-F248D4D63B82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E9D16-FF52-4AA4-AAB6-5EE0CDB69E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2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2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4DC18-DF31-4B3E-A191-F248D4D63B82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E9D16-FF52-4AA4-AAB6-5EE0CDB69E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4DC18-DF31-4B3E-A191-F248D4D63B82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E9D16-FF52-4AA4-AAB6-5EE0CDB69E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4DC18-DF31-4B3E-A191-F248D4D63B82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E9D16-FF52-4AA4-AAB6-5EE0CDB69E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3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90" y="364071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3" y="1913471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4DC18-DF31-4B3E-A191-F248D4D63B82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E9D16-FF52-4AA4-AAB6-5EE0CDB69E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4DC18-DF31-4B3E-A191-F248D4D63B82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E9D16-FF52-4AA4-AAB6-5EE0CDB69E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5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8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44DC18-DF31-4B3E-A191-F248D4D63B82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8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8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E9D16-FF52-4AA4-AAB6-5EE0CDB69E0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img_url=http://img-fotki.yandex.ru/get/4604/novprospekt.a/0_48844_15cc9ff9_L.jpg&amp;iorient=&amp;icolor=&amp;p=2&amp;site=&amp;text=%D0%BE%D1%81%D0%B5%D0%BD%D0%BD%D0%B8%D0%B9%20%D0%BB%D0%B8%D1%81%D1%82%20%D0%BA%D0%B0%D1%80%D1%82%D0%B8%D0%BD%D0%BA%D0%B8&amp;wp=&amp;pos=89&amp;isize=&amp;type=&amp;recent=&amp;rpt=simage&amp;itype=&amp;nojs=1" TargetMode="External"/><Relationship Id="rId13" Type="http://schemas.openxmlformats.org/officeDocument/2006/relationships/image" Target="../media/image8.jpeg"/><Relationship Id="rId3" Type="http://schemas.openxmlformats.org/officeDocument/2006/relationships/image" Target="../media/image2.jpeg"/><Relationship Id="rId7" Type="http://schemas.openxmlformats.org/officeDocument/2006/relationships/image" Target="../media/image4.jpeg"/><Relationship Id="rId12" Type="http://schemas.openxmlformats.org/officeDocument/2006/relationships/image" Target="../media/image7.jpeg"/><Relationship Id="rId2" Type="http://schemas.openxmlformats.org/officeDocument/2006/relationships/image" Target="../media/image1.png"/><Relationship Id="rId16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source=psearch&amp;text=%D0%BE%D1%81%D0%B5%D0%BD%D1%8C%20%D1%82%D1%80%D0%B0%D0%BD%D1%81%D0%BF%D0%BE%D1%80%D1%82&amp;noreask=1&amp;img_url=http://img-fotki.yandex.ru/get/4701/75034012.f7/0_76801_c1d845a8_XL&amp;pos=11&amp;rpt=simage&amp;lr=51&amp;nojs=1" TargetMode="External"/><Relationship Id="rId11" Type="http://schemas.openxmlformats.org/officeDocument/2006/relationships/hyperlink" Target="http://images.yandex.ru/yandsearch?img_url=http://www.shareapic.net/preview7/023338129.png&amp;iorient=&amp;icolor=&amp;p=4&amp;site=&amp;text=%D0%BE%D1%81%D0%B5%D0%BD%D0%BD%D0%B8%D0%B9%20%D0%BB%D0%B8%D1%81%D1%82%20%D0%BA%D0%B0%D1%80%D1%82%D0%B8%D0%BD%D0%BA%D0%B8&amp;wp=&amp;pos=135&amp;isize=&amp;type=&amp;recent=&amp;rpt=simage&amp;itype=&amp;nojs=1" TargetMode="External"/><Relationship Id="rId5" Type="http://schemas.openxmlformats.org/officeDocument/2006/relationships/image" Target="../media/image3.jpeg"/><Relationship Id="rId15" Type="http://schemas.openxmlformats.org/officeDocument/2006/relationships/image" Target="../media/image10.jpeg"/><Relationship Id="rId10" Type="http://schemas.openxmlformats.org/officeDocument/2006/relationships/image" Target="../media/image6.jpeg"/><Relationship Id="rId4" Type="http://schemas.openxmlformats.org/officeDocument/2006/relationships/hyperlink" Target="http://www.edu.cap.ru/Home/4590/mult41.jpg" TargetMode="External"/><Relationship Id="rId9" Type="http://schemas.openxmlformats.org/officeDocument/2006/relationships/image" Target="../media/image5.jpeg"/><Relationship Id="rId1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hyperlink" Target="http://www.tunnel.ru/userfiles/ck/images/3313/Avtobus..jpg" TargetMode="External"/><Relationship Id="rId7" Type="http://schemas.openxmlformats.org/officeDocument/2006/relationships/hyperlink" Target="http://images.yandex.ru/yandsearch?img_url=http://www.shareapic.net/preview7/023338129.png&amp;iorient=&amp;icolor=&amp;p=4&amp;site=&amp;text=%D0%BE%D1%81%D0%B5%D0%BD%D0%BD%D0%B8%D0%B9%20%D0%BB%D0%B8%D1%81%D1%82%20%D0%BA%D0%B0%D1%80%D1%82%D0%B8%D0%BD%D0%BA%D0%B8&amp;wp=&amp;pos=135&amp;isize=&amp;type=&amp;recent=&amp;rpt=simage&amp;itype=&amp;nojs=1" TargetMode="External"/><Relationship Id="rId12" Type="http://schemas.openxmlformats.org/officeDocument/2006/relationships/image" Target="../media/image1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8.jpeg"/><Relationship Id="rId5" Type="http://schemas.openxmlformats.org/officeDocument/2006/relationships/hyperlink" Target="http://images.yandex.ru/yandsearch?img_url=http://attachments-blog.tut.by/6598/files/2010/10/d0b2d0bcd0b7-529801-50-640x480.jpg&amp;iorient=&amp;icolor=&amp;p=3&amp;site=&amp;text=%D1%82%D1%80%D0%B0%D0%BD%D1%81%D0%BF%D0%BE%D1%80%D1%82%20%D0%B4%D0%BB%D1%8F%20%D0%B4%D0%B5%D1%82%D0%B5%D0%B9%20%D0%B2%20%D0%BA%D0%B0%D1%80%D1%82%D0%B8%D0%BD%D0%BA%D0%B0%D1%85%20%D1%82%D1%80%D0%BE%D0%BB%D0%BB%D0%B5%D0%B9%D0%B1%D1%83%D1%81&amp;wp=&amp;pos=113&amp;isize=&amp;type=&amp;recent=&amp;rpt=simage&amp;itype=&amp;nojs=1" TargetMode="External"/><Relationship Id="rId10" Type="http://schemas.openxmlformats.org/officeDocument/2006/relationships/image" Target="../media/image17.jpeg"/><Relationship Id="rId4" Type="http://schemas.openxmlformats.org/officeDocument/2006/relationships/image" Target="../media/image13.jpeg"/><Relationship Id="rId9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5.jpeg"/><Relationship Id="rId18" Type="http://schemas.openxmlformats.org/officeDocument/2006/relationships/image" Target="../media/image28.jpeg"/><Relationship Id="rId3" Type="http://schemas.openxmlformats.org/officeDocument/2006/relationships/image" Target="../media/image20.jpeg"/><Relationship Id="rId7" Type="http://schemas.openxmlformats.org/officeDocument/2006/relationships/image" Target="../media/image22.jpeg"/><Relationship Id="rId12" Type="http://schemas.openxmlformats.org/officeDocument/2006/relationships/hyperlink" Target="http://images.yandex.ru/yandsearch?img_url=http://img-fotki.yandex.ru/get/4604/novprospekt.a/0_48844_15cc9ff9_L.jpg&amp;iorient=&amp;icolor=&amp;p=2&amp;site=&amp;text=%D0%BE%D1%81%D0%B5%D0%BD%D0%BD%D0%B8%D0%B9%20%D0%BB%D0%B8%D1%81%D1%82%20%D0%BA%D0%B0%D1%80%D1%82%D0%B8%D0%BD%D0%BA%D0%B8&amp;wp=&amp;pos=89&amp;isize=&amp;type=&amp;recent=&amp;rpt=simage&amp;itype=&amp;nojs=1" TargetMode="External"/><Relationship Id="rId17" Type="http://schemas.openxmlformats.org/officeDocument/2006/relationships/image" Target="../media/image18.jpeg"/><Relationship Id="rId2" Type="http://schemas.openxmlformats.org/officeDocument/2006/relationships/hyperlink" Target="http://images.yandex.ru/yandsearch?img_url=http://bestgif.ru/_ph/30/2/134276202.gif&amp;iorient=&amp;icolor=&amp;p=10&amp;site=&amp;text=%D0%B7%D0%B8%D0%BC%D0%B0,%20%20%D0%B4%D0%B5%D1%82%D0%B8%20%D0%B8%20%D0%BF%D0%B4%D0%B4&amp;wp=&amp;pos=312&amp;isize=&amp;type=&amp;recent=&amp;rpt=simage&amp;itype=&amp;nojs=1" TargetMode="External"/><Relationship Id="rId16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source=psearch&amp;img_url=http://prazdnik22.3dn.ru/_ph/13/241569494.jpg&amp;p=3&amp;text=%D0%BE%D1%81%D0%B5%D0%BD%D1%8C%20%20%D0%9F%D0%94%D0%94%20%D0%B4%D0%B5%D1%82%D0%B8&amp;noreask=1&amp;pos=117&amp;lr=51&amp;rpt=simage&amp;nojs=1" TargetMode="External"/><Relationship Id="rId11" Type="http://schemas.openxmlformats.org/officeDocument/2006/relationships/image" Target="../media/image1.png"/><Relationship Id="rId5" Type="http://schemas.openxmlformats.org/officeDocument/2006/relationships/image" Target="../media/image21.jpeg"/><Relationship Id="rId15" Type="http://schemas.openxmlformats.org/officeDocument/2006/relationships/image" Target="../media/image26.jpeg"/><Relationship Id="rId10" Type="http://schemas.openxmlformats.org/officeDocument/2006/relationships/image" Target="../media/image24.jpeg"/><Relationship Id="rId19" Type="http://schemas.openxmlformats.org/officeDocument/2006/relationships/image" Target="../media/image7.jpeg"/><Relationship Id="rId4" Type="http://schemas.openxmlformats.org/officeDocument/2006/relationships/hyperlink" Target="http://www.nanya.ru/beta/data/1b95e80b4568394eb5ce50bfbefe97f0samovar.jpg" TargetMode="External"/><Relationship Id="rId9" Type="http://schemas.openxmlformats.org/officeDocument/2006/relationships/hyperlink" Target="http://4baby.by/images/catalog/domino_transport._tom_13874252.jpg" TargetMode="External"/><Relationship Id="rId14" Type="http://schemas.openxmlformats.org/officeDocument/2006/relationships/hyperlink" Target="http://images.yandex.ru/yandsearch?img_url=http://www.shareapic.net/preview7/023338129.png&amp;iorient=&amp;icolor=&amp;p=4&amp;site=&amp;text=%D0%BE%D1%81%D0%B5%D0%BD%D0%BD%D0%B8%D0%B9%20%D0%BB%D0%B8%D1%81%D1%82%20%D0%BA%D0%B0%D1%80%D1%82%D0%B8%D0%BD%D0%BA%D0%B8&amp;wp=&amp;pos=135&amp;isize=&amp;type=&amp;recent=&amp;rpt=simage&amp;itype=&amp;nojs=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15" descr="http://mom2werogers.typepad.com/photos/uncategorized/2007/06/24/traffic_light__caution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2738" y="7956551"/>
            <a:ext cx="504825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Рисунок 3" descr="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889" y="611189"/>
            <a:ext cx="649287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Прямоугольник 3"/>
          <p:cNvSpPr>
            <a:spLocks noChangeArrowheads="1"/>
          </p:cNvSpPr>
          <p:nvPr/>
        </p:nvSpPr>
        <p:spPr bwMode="auto">
          <a:xfrm>
            <a:off x="3429000" y="3276601"/>
            <a:ext cx="3600450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 должен знать ребенок     о ПДД?</a:t>
            </a:r>
          </a:p>
          <a:p>
            <a:pPr eaLnBrk="0" hangingPunct="0"/>
            <a:r>
              <a:rPr lang="ru-RU" sz="1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младшем дошкольном возрасте</a:t>
            </a:r>
          </a:p>
          <a:p>
            <a:pPr eaLnBrk="0" hangingPunct="0"/>
            <a:r>
              <a:rPr lang="ru-RU" sz="1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ребёнок должен усвоить: </a:t>
            </a:r>
            <a:endParaRPr lang="ru-RU" sz="1400" i="1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</a:pPr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Кто является участником дорожного движения; </a:t>
            </a:r>
          </a:p>
          <a:p>
            <a:pPr eaLnBrk="0" hangingPunct="0">
              <a:buFontTx/>
              <a:buChar char="•"/>
            </a:pPr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Элементы дороги (дорога, проезжая часть, </a:t>
            </a:r>
          </a:p>
          <a:p>
            <a:pPr eaLnBrk="0" hangingPunct="0">
              <a:buFontTx/>
              <a:buChar char="•"/>
            </a:pPr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тротуар, обочина, пешеходный переход, перекрёсток); </a:t>
            </a:r>
          </a:p>
          <a:p>
            <a:pPr eaLnBrk="0" hangingPunct="0">
              <a:buFontTx/>
              <a:buChar char="•"/>
            </a:pPr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Транспортные средства (трамвай, автобус, троллейбус, легковой автомобиль, грузовой автомобиль, мотоцикл, велосипед); </a:t>
            </a:r>
          </a:p>
          <a:p>
            <a:pPr eaLnBrk="0" hangingPunct="0">
              <a:buFontTx/>
              <a:buChar char="•"/>
            </a:pPr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Средства регулирования дорожного движения; </a:t>
            </a:r>
          </a:p>
          <a:p>
            <a:pPr eaLnBrk="0" hangingPunct="0">
              <a:buFontTx/>
              <a:buChar char="•"/>
            </a:pPr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Красный, жёлтый и зелёный сигналы светофора; </a:t>
            </a:r>
          </a:p>
          <a:p>
            <a:pPr eaLnBrk="0" hangingPunct="0">
              <a:buFontTx/>
              <a:buChar char="•"/>
            </a:pPr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Правила движения по обочинам и тротуарам; </a:t>
            </a:r>
          </a:p>
          <a:p>
            <a:pPr eaLnBrk="0" hangingPunct="0">
              <a:buFontTx/>
              <a:buChar char="•"/>
            </a:pPr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Правила перехода проезжей части; </a:t>
            </a:r>
          </a:p>
          <a:p>
            <a:pPr eaLnBrk="0" hangingPunct="0">
              <a:buFontTx/>
              <a:buChar char="•"/>
            </a:pPr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 взрослых выходить на дорогу нельзя; </a:t>
            </a:r>
          </a:p>
          <a:p>
            <a:pPr eaLnBrk="0" hangingPunct="0">
              <a:buFontTx/>
              <a:buChar char="•"/>
            </a:pPr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Правила посадки, поведения и высадки в общественном транспорте; 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60649" y="107504"/>
            <a:ext cx="3426541" cy="364808"/>
          </a:xfrm>
          <a:prstGeom prst="ellipseRibbon2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morning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indent="449263">
              <a:defRPr/>
            </a:pPr>
            <a:r>
              <a:rPr lang="ru-RU" sz="3600" b="1" i="1" dirty="0"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  <a:tileRect r="-100000" b="-100000"/>
                </a:gradFill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054" name="Rectangle 3"/>
          <p:cNvSpPr>
            <a:spLocks noChangeArrowheads="1"/>
          </p:cNvSpPr>
          <p:nvPr/>
        </p:nvSpPr>
        <p:spPr bwMode="auto">
          <a:xfrm>
            <a:off x="1052514" y="45830"/>
            <a:ext cx="23225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младшая группа</a:t>
            </a:r>
            <a:endParaRPr lang="ru-RU" sz="1600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5445126" y="1"/>
            <a:ext cx="1296988" cy="1403351"/>
          </a:xfrm>
          <a:prstGeom prst="horizontalScroll">
            <a:avLst>
              <a:gd name="adj" fmla="val 125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Наш девиз:</a:t>
            </a:r>
          </a:p>
          <a:p>
            <a:pPr>
              <a:defRPr/>
            </a:pPr>
            <a:r>
              <a:rPr lang="ru-RU" sz="11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спорт,</a:t>
            </a:r>
            <a:r>
              <a:rPr lang="ru-RU" sz="1100" dirty="0">
                <a:solidFill>
                  <a:srgbClr val="4F6228"/>
                </a:solidFill>
                <a:latin typeface="Times New Roman" pitchFamily="18" charset="0"/>
                <a:cs typeface="Times New Roman" pitchFamily="18" charset="0"/>
              </a:rPr>
              <a:t> здоровье,</a:t>
            </a:r>
          </a:p>
          <a:p>
            <a:pPr>
              <a:defRPr/>
            </a:pPr>
            <a:r>
              <a:rPr lang="ru-RU" sz="11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радость ,</a:t>
            </a:r>
            <a:r>
              <a:rPr lang="ru-RU" sz="11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смех –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принесет во всем  успех!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92151" y="468314"/>
            <a:ext cx="46193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«Поговорим о ПДД»   </a:t>
            </a:r>
            <a:endParaRPr lang="ru-RU" sz="3600" dirty="0"/>
          </a:p>
        </p:txBody>
      </p:sp>
      <p:sp>
        <p:nvSpPr>
          <p:cNvPr id="2057" name="Прямоугольник 14"/>
          <p:cNvSpPr>
            <a:spLocks noChangeArrowheads="1"/>
          </p:cNvSpPr>
          <p:nvPr/>
        </p:nvSpPr>
        <p:spPr bwMode="auto">
          <a:xfrm>
            <a:off x="765175" y="1042989"/>
            <a:ext cx="475138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Информационная ежемесячная газета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 для родителей и детей 3сентября </a:t>
            </a: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b="1"/>
              <a:t>№1 </a:t>
            </a:r>
            <a:endParaRPr lang="ru-RU" sz="2000"/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8" name="Прямоугольник 15"/>
          <p:cNvSpPr>
            <a:spLocks noChangeArrowheads="1"/>
          </p:cNvSpPr>
          <p:nvPr/>
        </p:nvSpPr>
        <p:spPr bwMode="auto">
          <a:xfrm>
            <a:off x="3068639" y="1619251"/>
            <a:ext cx="27368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i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Сентябрь</a:t>
            </a:r>
          </a:p>
        </p:txBody>
      </p:sp>
      <p:sp>
        <p:nvSpPr>
          <p:cNvPr id="2059" name="Rectangle 24"/>
          <p:cNvSpPr>
            <a:spLocks noChangeArrowheads="1"/>
          </p:cNvSpPr>
          <p:nvPr/>
        </p:nvSpPr>
        <p:spPr bwMode="auto">
          <a:xfrm>
            <a:off x="0" y="4140200"/>
            <a:ext cx="3429000" cy="523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1200" b="1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УВАЖАЕМЫЕ РОДИТЕЛИ!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    Вот и наступила осень, а следовательно,  первый учебный месяц. Мы будем узнавать много всего нового и разного , а одним из разделов наших познаний будут Правила Дорожного Движения.  </a:t>
            </a:r>
          </a:p>
          <a:p>
            <a:pPr eaLnBrk="0" hangingPunct="0"/>
            <a:r>
              <a:rPr lang="ru-RU" sz="1400">
                <a:latin typeface="Times New Roman" pitchFamily="18" charset="0"/>
                <a:cs typeface="Times New Roman" pitchFamily="18" charset="0"/>
              </a:rPr>
              <a:t>       Дети 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младшего дошкольного возраста (3-4 года)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 не знают об опасностях, которые их подстегают на городских улицах и дорогах, поэтому мы -педагоги и вы -  родители обязательно должны  напоминать эти самые правила ребенку. </a:t>
            </a:r>
          </a:p>
          <a:p>
            <a:pPr eaLnBrk="0" hangingPunct="0"/>
            <a:r>
              <a:rPr lang="ru-RU" sz="1400">
                <a:latin typeface="Times New Roman" pitchFamily="18" charset="0"/>
                <a:cs typeface="Times New Roman" pitchFamily="18" charset="0"/>
              </a:rPr>
              <a:t>   Вы не знаете, как об этом рассказать ребенку?   Для этого мы решили выпустить ежемесячную газету  под названием  «Поговорим о ПДД ,</a:t>
            </a:r>
          </a:p>
          <a:p>
            <a:pPr eaLnBrk="0" hangingPunct="0"/>
            <a:r>
              <a:rPr lang="ru-RU" sz="1400">
                <a:latin typeface="Times New Roman" pitchFamily="18" charset="0"/>
                <a:cs typeface="Times New Roman" pitchFamily="18" charset="0"/>
              </a:rPr>
              <a:t> в которой мы будем знакомить вас с играми, литературой, разными </a:t>
            </a:r>
          </a:p>
          <a:p>
            <a:pPr eaLnBrk="0" hangingPunct="0"/>
            <a:r>
              <a:rPr lang="ru-RU" sz="1400">
                <a:latin typeface="Times New Roman" pitchFamily="18" charset="0"/>
                <a:cs typeface="Times New Roman" pitchFamily="18" charset="0"/>
              </a:rPr>
              <a:t>поделками  и давать вам темы</a:t>
            </a:r>
          </a:p>
          <a:p>
            <a:pPr eaLnBrk="0" hangingPunct="0"/>
            <a:r>
              <a:rPr lang="ru-RU" sz="1400">
                <a:latin typeface="Times New Roman" pitchFamily="18" charset="0"/>
                <a:cs typeface="Times New Roman" pitchFamily="18" charset="0"/>
              </a:rPr>
              <a:t> для бесед и наблюдений с детьми и многое другое ….</a:t>
            </a:r>
          </a:p>
          <a:p>
            <a:pPr eaLnBrk="0" hangingPunct="0"/>
            <a:r>
              <a:rPr lang="ru-RU" sz="120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/>
          </a:p>
        </p:txBody>
      </p:sp>
      <p:pic>
        <p:nvPicPr>
          <p:cNvPr id="2060" name="Picture 16" descr="http://www.edu.cap.ru/Home/4590/mult41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32464" y="1258889"/>
            <a:ext cx="1125537" cy="1225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1" name="Прямоугольник 46"/>
          <p:cNvSpPr>
            <a:spLocks noChangeArrowheads="1"/>
          </p:cNvSpPr>
          <p:nvPr/>
        </p:nvSpPr>
        <p:spPr bwMode="auto">
          <a:xfrm>
            <a:off x="3213101" y="2268540"/>
            <a:ext cx="3313113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Счастье, здоровье и благополучие</a:t>
            </a:r>
          </a:p>
          <a:p>
            <a:r>
              <a:rPr lang="ru-RU" sz="1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семье  - это миг безопасности  </a:t>
            </a:r>
          </a:p>
          <a:p>
            <a:r>
              <a:rPr lang="ru-RU" sz="1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ребенка, которому предшествует </a:t>
            </a:r>
          </a:p>
          <a:p>
            <a:r>
              <a:rPr lang="ru-RU" sz="1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вся  наша  с вами предыдущая </a:t>
            </a:r>
          </a:p>
          <a:p>
            <a:r>
              <a:rPr lang="ru-RU" sz="1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кропотлива   работа. </a:t>
            </a:r>
          </a:p>
        </p:txBody>
      </p:sp>
      <p:pic>
        <p:nvPicPr>
          <p:cNvPr id="2062" name="Picture 2" descr="http://im6-tub-ru.yandex.net/i?id=441546874-24-72&amp;n=2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8914" y="1692275"/>
            <a:ext cx="2954337" cy="2305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Picture 16" descr="http://im7-tub-ru.yandex.net/i?id=432313554-63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3630343">
            <a:off x="2878931" y="3877470"/>
            <a:ext cx="331788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4" name="Picture 16" descr="http://im7-tub-ru.yandex.net/i?id=432313554-63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917663">
            <a:off x="6297614" y="7931150"/>
            <a:ext cx="461962" cy="808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5" name="Picture 15" descr="http://im4-tub-ru.yandex.net/i?id=124066361-55-72&amp;n=21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-10321637">
            <a:off x="6248401" y="2593975"/>
            <a:ext cx="576263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6" name="Picture 15" descr="http://im4-tub-ru.yandex.net/i?id=124066361-55-72&amp;n=21">
            <a:hlinkClick r:id="rId11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-5183462">
            <a:off x="2813051" y="5545140"/>
            <a:ext cx="576263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7" name="Picture 15" descr="http://im4-tub-ru.yandex.net/i?id=124066361-55-72&amp;n=21">
            <a:hlinkClick r:id="rId11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226897">
            <a:off x="6265863" y="5599113"/>
            <a:ext cx="576262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8" name="Picture 15" descr="http://im4-tub-ru.yandex.net/i?id=124066361-55-72&amp;n=21">
            <a:hlinkClick r:id="rId11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-10321637">
            <a:off x="3062288" y="7378700"/>
            <a:ext cx="3905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9" name="Picture 15" descr="http://im4-tub-ru.yandex.net/i?id=124066361-55-72&amp;n=21">
            <a:hlinkClick r:id="rId11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-5966454">
            <a:off x="6271419" y="3561559"/>
            <a:ext cx="574675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Picture 23" descr="i?id=292095637-51-72&amp;n=21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005264" y="8027989"/>
            <a:ext cx="2160587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1" name="Picture 15" descr="http://im4-tub-ru.yandex.net/i?id=124066361-55-72&amp;n=21">
            <a:hlinkClick r:id="rId11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-10321637">
            <a:off x="6335714" y="6829426"/>
            <a:ext cx="3905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Прямоугольник 4"/>
          <p:cNvSpPr>
            <a:spLocks noChangeArrowheads="1"/>
          </p:cNvSpPr>
          <p:nvPr/>
        </p:nvSpPr>
        <p:spPr bwMode="auto">
          <a:xfrm>
            <a:off x="115888" y="179388"/>
            <a:ext cx="3429000" cy="744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Методические приёмы обучения навыкам безопасного поведения ребёнка на дороге:</a:t>
            </a:r>
            <a:r>
              <a:rPr lang="ru-RU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0" hangingPunct="0">
              <a:buFontTx/>
              <a:buChar char="•"/>
              <a:defRPr/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Своими словами, систематически и ненавязчиво знакомить с правилами только в объёме, необходимом для усвоения; </a:t>
            </a:r>
            <a:endParaRPr lang="ru-RU" sz="14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ознакомления использовать дорожные ситуации при прогулках во дворе, на дороге; </a:t>
            </a:r>
            <a:endParaRPr lang="ru-RU" sz="140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Объяснять, что происходит на дороге, какие транспортные средства он видит; </a:t>
            </a:r>
            <a:endParaRPr lang="ru-RU" sz="140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Когда и где можно переходить проезжую часть, когда и где нельзя; </a:t>
            </a:r>
            <a:endParaRPr lang="ru-RU" sz="140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Указывать на нарушителей правил, как пешеходов, так и водителей; </a:t>
            </a:r>
            <a:endParaRPr lang="ru-RU" sz="140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Закреплять зрительную память (где транспортное средство, элементы дороги, магазины, школы, детские сады, аптеки, пешеходные переходы, светофоры, пути безопасного и опасного движения в детский сад); </a:t>
            </a:r>
            <a:endParaRPr lang="ru-RU" sz="140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Развивать пространственное представление (близко, далеко, слева, справа, по ходу движения, сзади); </a:t>
            </a:r>
            <a:endParaRPr lang="ru-RU" sz="140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Развивать представление о скорости движения транспортных средств пешеходов (быстро едет, медленно, поворачивает); </a:t>
            </a:r>
            <a:endParaRPr lang="ru-RU" sz="140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 запугивать ребёнка улицей: страх перед транспортом не менее вреден, чем беспечность и       невнимательность; 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075" name="Прямоугольник 14"/>
          <p:cNvSpPr>
            <a:spLocks noChangeArrowheads="1"/>
          </p:cNvSpPr>
          <p:nvPr/>
        </p:nvSpPr>
        <p:spPr bwMode="auto">
          <a:xfrm>
            <a:off x="3957638" y="2195513"/>
            <a:ext cx="29003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Беседа с детьми о ПДД</a:t>
            </a:r>
            <a:endParaRPr lang="ru-RU" i="1">
              <a:solidFill>
                <a:srgbClr val="7030A0"/>
              </a:solidFill>
            </a:endParaRPr>
          </a:p>
        </p:txBody>
      </p:sp>
      <p:pic>
        <p:nvPicPr>
          <p:cNvPr id="3076" name="Picture 13" descr="http://im0-tub.yandex.net/i?id=220068210-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92600" y="179388"/>
            <a:ext cx="1944688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Прямоугольник 13"/>
          <p:cNvSpPr>
            <a:spLocks noChangeArrowheads="1"/>
          </p:cNvSpPr>
          <p:nvPr/>
        </p:nvSpPr>
        <p:spPr bwMode="auto">
          <a:xfrm>
            <a:off x="3644900" y="2484438"/>
            <a:ext cx="3213100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400" b="1" i="1">
                <a:latin typeface="Times New Roman" pitchFamily="18" charset="0"/>
                <a:cs typeface="Times New Roman" pitchFamily="18" charset="0"/>
              </a:rPr>
              <a:t>Уважаемые родители!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    Побеседуйте с ребенком  по-дружески 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задача этих доверительных бесед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 - сформировать у ребенка дисциплинированное поведение на улице, познакомить  с правилами дорожного движения.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        Итогом бесед обязательно должны быть практические упражнения  в выполнении изученных правил</a:t>
            </a:r>
            <a:r>
              <a:rPr lang="ru-RU" sz="1400">
                <a:latin typeface="Verdana" pitchFamily="34" charset="0"/>
                <a:cs typeface="Times New Roman" pitchFamily="18" charset="0"/>
              </a:rPr>
              <a:t>.</a:t>
            </a:r>
            <a:endParaRPr lang="ru-RU" sz="1400"/>
          </a:p>
        </p:txBody>
      </p:sp>
      <p:sp>
        <p:nvSpPr>
          <p:cNvPr id="7" name="Прямоугольник 23"/>
          <p:cNvSpPr>
            <a:spLocks noChangeArrowheads="1"/>
          </p:cNvSpPr>
          <p:nvPr/>
        </p:nvSpPr>
        <p:spPr bwMode="auto">
          <a:xfrm>
            <a:off x="3429000" y="4716463"/>
            <a:ext cx="34290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Целевые прогулки  в сентябре </a:t>
            </a:r>
          </a:p>
          <a:p>
            <a:pPr>
              <a:defRPr/>
            </a:pPr>
            <a:r>
              <a:rPr lang="ru-RU" sz="1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Знакомство с улицей . </a:t>
            </a:r>
          </a:p>
          <a:p>
            <a:pPr>
              <a:defRPr/>
            </a:pPr>
            <a:r>
              <a:rPr lang="ru-RU" sz="1400" u="sng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Дать представление об улице, дороге широкой и узкой, тротуаре, автомобилях .</a:t>
            </a:r>
            <a:endParaRPr lang="ru-RU" sz="1400" dirty="0"/>
          </a:p>
          <a:p>
            <a:pPr algn="ctr">
              <a:defRPr/>
            </a:pP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9" name="Rectangle 4"/>
          <p:cNvSpPr>
            <a:spLocks noChangeArrowheads="1"/>
          </p:cNvSpPr>
          <p:nvPr/>
        </p:nvSpPr>
        <p:spPr bwMode="auto">
          <a:xfrm>
            <a:off x="3429000" y="5867400"/>
            <a:ext cx="3240088" cy="230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1400" b="1">
                <a:cs typeface="Times New Roman" pitchFamily="18" charset="0"/>
              </a:rPr>
              <a:t>      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Сравнительное наблюдение </a:t>
            </a:r>
          </a:p>
          <a:p>
            <a:pPr eaLnBrk="0" hangingPunct="0"/>
            <a:r>
              <a:rPr lang="ru-RU" sz="1600" b="1">
                <a:latin typeface="Times New Roman" pitchFamily="18" charset="0"/>
                <a:cs typeface="Times New Roman" pitchFamily="18" charset="0"/>
              </a:rPr>
              <a:t>   за автобусом и троллейбусом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sz="1400" u="sng">
                <a:latin typeface="Times New Roman" pitchFamily="18" charset="0"/>
                <a:cs typeface="Times New Roman" pitchFamily="18" charset="0"/>
              </a:rPr>
              <a:t>Цель.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Дать представления об особенностях движения троллейбуса и автобуса: троллейбус движется с помощью электричества, автобус заправляют бензином. Воспитывать у детей любознательность, наблюдательность, зрительный контроль.</a:t>
            </a:r>
          </a:p>
        </p:txBody>
      </p:sp>
      <p:pic>
        <p:nvPicPr>
          <p:cNvPr id="3080" name="Picture 6" descr="http://www.tunnel.ru/userfiles/ck/images/3313/Avtobus.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6338" y="8064500"/>
            <a:ext cx="2233612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8" descr="http://im8-tub-ru.yandex.net/i?id=133106293-35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8913" y="7308850"/>
            <a:ext cx="27352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15" descr="http://im4-tub-ru.yandex.net/i?id=124066361-55-72&amp;n=21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41663" y="1835150"/>
            <a:ext cx="935037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15" descr="http://im4-tub-ru.yandex.net/i?id=124066361-55-72&amp;n=21">
            <a:hlinkClick r:id="rId7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-10302670">
            <a:off x="3467100" y="223838"/>
            <a:ext cx="647700" cy="56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Picture 15" descr="http://im4-tub-ru.yandex.net/i?id=124066361-55-72&amp;n=21">
            <a:hlinkClick r:id="rId7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52738" y="4859338"/>
            <a:ext cx="6477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Picture 15" descr="http://im4-tub-ru.yandex.net/i?id=124066361-55-72&amp;n=21">
            <a:hlinkClick r:id="rId7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6974841">
            <a:off x="2996407" y="8316119"/>
            <a:ext cx="64928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Picture 15" descr="http://im4-tub-ru.yandex.net/i?id=124066361-55-72&amp;n=21">
            <a:hlinkClick r:id="rId7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021388" y="7812088"/>
            <a:ext cx="647700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7" name="Picture 15" descr="http://im4-tub-ru.yandex.net/i?id=124066361-55-72&amp;n=21">
            <a:hlinkClick r:id="rId7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237288" y="5003800"/>
            <a:ext cx="620712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3" descr="http://im7-tub-ru.yandex.net/i?id=273070905-23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713" y="395288"/>
            <a:ext cx="1700212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Прямоугольник 12"/>
          <p:cNvSpPr>
            <a:spLocks noChangeArrowheads="1"/>
          </p:cNvSpPr>
          <p:nvPr/>
        </p:nvSpPr>
        <p:spPr bwMode="auto">
          <a:xfrm>
            <a:off x="0" y="1908175"/>
            <a:ext cx="3429000" cy="375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 Советуем почитать  стихи о Правилах дорожного движения  таких известных поэтов: Михаил Слуцкий, Алексей Северный, Николай Сорокин «Очень шумный перекресток» и другие.</a:t>
            </a:r>
          </a:p>
          <a:p>
            <a:endParaRPr lang="ru-RU" sz="140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                     ***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 Шуршат по дорогам веселые шины, 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Спешат по дорогам машины, машины. 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А в кузове — важные, срочные грузы: 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Цемент и железо, изюм и арбузы. 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Работа шоферов трудна и сложна. 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Но как она людям повсюду нужна! 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                                                К. Чолиев 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/>
              <a:t> </a:t>
            </a:r>
          </a:p>
        </p:txBody>
      </p:sp>
      <p:pic>
        <p:nvPicPr>
          <p:cNvPr id="4100" name="i-main-pic" descr="Картинка 418 из 10776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37063" y="107950"/>
            <a:ext cx="201612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Прямоугольник 14"/>
          <p:cNvSpPr>
            <a:spLocks noChangeArrowheads="1"/>
          </p:cNvSpPr>
          <p:nvPr/>
        </p:nvSpPr>
        <p:spPr bwMode="auto">
          <a:xfrm>
            <a:off x="0" y="107950"/>
            <a:ext cx="37893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 почитать ребенку о ПДД ?</a:t>
            </a:r>
            <a:endParaRPr lang="ru-RU" i="1">
              <a:solidFill>
                <a:srgbClr val="7030A0"/>
              </a:solidFill>
            </a:endParaRPr>
          </a:p>
        </p:txBody>
      </p:sp>
      <p:sp>
        <p:nvSpPr>
          <p:cNvPr id="4102" name="Прямоугольник 15"/>
          <p:cNvSpPr>
            <a:spLocks noChangeArrowheads="1"/>
          </p:cNvSpPr>
          <p:nvPr/>
        </p:nvSpPr>
        <p:spPr bwMode="auto">
          <a:xfrm>
            <a:off x="3357563" y="5148263"/>
            <a:ext cx="3500437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400" b="1" i="1">
                <a:latin typeface="Times New Roman" pitchFamily="18" charset="0"/>
                <a:cs typeface="Times New Roman" pitchFamily="18" charset="0"/>
              </a:rPr>
              <a:t>                 Подвижная игра</a:t>
            </a:r>
          </a:p>
          <a:p>
            <a:pPr eaLnBrk="0" hangingPunct="0"/>
            <a:r>
              <a:rPr lang="ru-RU" sz="1400" b="1" i="1">
                <a:latin typeface="Times New Roman" pitchFamily="18" charset="0"/>
                <a:cs typeface="Times New Roman" pitchFamily="18" charset="0"/>
              </a:rPr>
              <a:t> «Воробушки и автомобиль»</a:t>
            </a:r>
          </a:p>
          <a:p>
            <a:pPr eaLnBrk="0" hangingPunct="0"/>
            <a:r>
              <a:rPr lang="ru-RU" sz="1400" u="sng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. Развивать умение принимать решения в проблемных ситуациях. </a:t>
            </a:r>
          </a:p>
          <a:p>
            <a:pPr eaLnBrk="0" hangingPunct="0"/>
            <a:r>
              <a:rPr lang="ru-RU" sz="1400" u="sng">
                <a:latin typeface="Times New Roman" pitchFamily="18" charset="0"/>
                <a:cs typeface="Times New Roman" pitchFamily="18" charset="0"/>
              </a:rPr>
              <a:t>Ход игры: 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Дети спокойно прыгают  играют на площадке, около дома. Взрослый говорит: «Внимание, близко автомобиль, будьте  осторожны!» Дети уходят подальше от проезжей части. После слов взрослого «Автомобиль далеко» продолжаю прыгать и играть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0" hangingPunct="0"/>
            <a:r>
              <a:rPr lang="ru-RU" sz="1400" b="1" i="1">
                <a:latin typeface="Times New Roman" pitchFamily="18" charset="0"/>
                <a:cs typeface="Times New Roman" pitchFamily="18" charset="0"/>
              </a:rPr>
              <a:t>              Дидактическая игра </a:t>
            </a:r>
          </a:p>
          <a:p>
            <a:pPr eaLnBrk="0" hangingPunct="0"/>
            <a:r>
              <a:rPr lang="ru-RU" sz="1400" b="1" i="1">
                <a:latin typeface="Times New Roman" pitchFamily="18" charset="0"/>
                <a:cs typeface="Times New Roman" pitchFamily="18" charset="0"/>
              </a:rPr>
              <a:t>                      «Светофор»</a:t>
            </a:r>
          </a:p>
          <a:p>
            <a:r>
              <a:rPr lang="ru-RU" sz="1400" u="sng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Закрепление умения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действовать в соответствии с сигналами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Светофора. Закрепление знания  цвета - красный, желтый, зеленый .Изучение  ПДД</a:t>
            </a:r>
            <a:endParaRPr lang="ru-RU" sz="14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3" name="Прямоугольник 16"/>
          <p:cNvSpPr>
            <a:spLocks noChangeArrowheads="1"/>
          </p:cNvSpPr>
          <p:nvPr/>
        </p:nvSpPr>
        <p:spPr bwMode="auto">
          <a:xfrm>
            <a:off x="3789363" y="1403350"/>
            <a:ext cx="2952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Игры  для закрепления</a:t>
            </a:r>
          </a:p>
          <a:p>
            <a:r>
              <a:rPr lang="ru-RU" b="1" i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знаний детей   о ПДД?</a:t>
            </a:r>
            <a:endParaRPr lang="ru-RU" i="1">
              <a:solidFill>
                <a:srgbClr val="00B050"/>
              </a:solidFill>
            </a:endParaRPr>
          </a:p>
        </p:txBody>
      </p:sp>
      <p:pic>
        <p:nvPicPr>
          <p:cNvPr id="4104" name="Picture 4" descr="http://im8-tub-ru.yandex.net/i?id=638044882-34-72&amp;n=2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0350" y="4932363"/>
            <a:ext cx="230505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5" name="Прямоугольник 11"/>
          <p:cNvSpPr>
            <a:spLocks noChangeArrowheads="1"/>
          </p:cNvSpPr>
          <p:nvPr/>
        </p:nvSpPr>
        <p:spPr bwMode="auto">
          <a:xfrm>
            <a:off x="188913" y="6659563"/>
            <a:ext cx="3429000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400" b="1" i="1">
                <a:latin typeface="Times New Roman" pitchFamily="18" charset="0"/>
                <a:cs typeface="Times New Roman" pitchFamily="18" charset="0"/>
              </a:rPr>
              <a:t> Загадка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Чтоб тебя я повез, 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Мне не нужен овес. 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Накорми меня бензином, 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На копытца дай резину, 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И тогда, поднявши пыль, 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Побежит...   {автомобиль). 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                           В. Орлова </a:t>
            </a:r>
            <a:r>
              <a:rPr lang="ru-RU" sz="1400"/>
              <a:t/>
            </a:r>
            <a:br>
              <a:rPr lang="ru-RU" sz="1400"/>
            </a:br>
            <a:endParaRPr lang="ru-RU" sz="1400"/>
          </a:p>
        </p:txBody>
      </p:sp>
      <p:pic>
        <p:nvPicPr>
          <p:cNvPr id="4106" name="Picture 12" descr="vayatel_na_magnitah_transport_00035497_large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8913" y="8388350"/>
            <a:ext cx="1655762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7" name="Прямоугольник 10"/>
          <p:cNvSpPr>
            <a:spLocks noChangeArrowheads="1"/>
          </p:cNvSpPr>
          <p:nvPr/>
        </p:nvSpPr>
        <p:spPr bwMode="auto">
          <a:xfrm>
            <a:off x="3429000" y="1979613"/>
            <a:ext cx="3429000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400">
                <a:latin typeface="Times New Roman" pitchFamily="18" charset="0"/>
                <a:cs typeface="Times New Roman" pitchFamily="18" charset="0"/>
              </a:rPr>
              <a:t>Купите ребенку игрушечные машинки –</a:t>
            </a:r>
          </a:p>
          <a:p>
            <a:pPr eaLnBrk="0" hangingPunct="0"/>
            <a:r>
              <a:rPr lang="ru-RU" sz="1400">
                <a:latin typeface="Times New Roman" pitchFamily="18" charset="0"/>
                <a:cs typeface="Times New Roman" pitchFamily="18" charset="0"/>
              </a:rPr>
              <a:t>автомобили, знаки дорожного движения и предлагайте различные дорожные ситуации. Игра  и научит и закрепит знания ребенка. </a:t>
            </a:r>
          </a:p>
          <a:p>
            <a:pPr eaLnBrk="0" hangingPunct="0"/>
            <a:r>
              <a:rPr lang="ru-RU" sz="1400">
                <a:latin typeface="Times New Roman" pitchFamily="18" charset="0"/>
                <a:cs typeface="Times New Roman" pitchFamily="18" charset="0"/>
              </a:rPr>
              <a:t>   Для закрепления знаний ребенка купите настольную игру «Домино о правилах дорожного движения» и  систематически играйте  в нее вместе с ребенком.</a:t>
            </a:r>
          </a:p>
          <a:p>
            <a:pPr eaLnBrk="0" hangingPunct="0"/>
            <a:r>
              <a:rPr lang="ru-RU" sz="1400">
                <a:latin typeface="Times New Roman" pitchFamily="18" charset="0"/>
                <a:cs typeface="Times New Roman" pitchFamily="18" charset="0"/>
              </a:rPr>
              <a:t>Цель: Закрепить знания детей о ПДД, развитие логического мышления, памяти, моторики рук</a:t>
            </a:r>
            <a:endParaRPr lang="ru-RU" sz="1400"/>
          </a:p>
        </p:txBody>
      </p:sp>
      <p:pic>
        <p:nvPicPr>
          <p:cNvPr id="4108" name="Picture 12" descr="http://4baby.by/images/catalog/domino_transport._tom_13874252.jp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797425" y="4356100"/>
            <a:ext cx="194468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9" name="Рисунок 15" descr="http://mom2werogers.typepad.com/photos/uncategorized/2007/06/24/traffic_light__caution.g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420938" y="7092950"/>
            <a:ext cx="9366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0" name="Picture 16" descr="http://im7-tub-ru.yandex.net/i?id=432313554-63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3630343">
            <a:off x="3348831" y="4614069"/>
            <a:ext cx="460375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1" name="Picture 16" descr="http://im7-tub-ru.yandex.net/i?id=432313554-63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-2866415">
            <a:off x="6135688" y="7400925"/>
            <a:ext cx="460375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2" name="Picture 16" descr="http://im7-tub-ru.yandex.net/i?id=432313554-63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3630343">
            <a:off x="279400" y="1012825"/>
            <a:ext cx="460375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3" name="Picture 15" descr="http://im4-tub-ru.yandex.net/i?id=124066361-55-72&amp;n=21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852738" y="468313"/>
            <a:ext cx="1081087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4" name="Picture 15" descr="http://im4-tub-ru.yandex.net/i?id=124066361-55-72&amp;n=21">
            <a:hlinkClick r:id="rId14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rot="-10220781">
            <a:off x="2790825" y="2932113"/>
            <a:ext cx="762000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5" name="Picture 15" descr="http://im4-tub-ru.yandex.net/i?id=124066361-55-72&amp;n=21">
            <a:hlinkClick r:id="rId14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708275" y="6011863"/>
            <a:ext cx="64928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6" name="Picture 15" descr="http://im4-tub-ru.yandex.net/i?id=124066361-55-72&amp;n=21">
            <a:hlinkClick r:id="rId14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281738" y="5292725"/>
            <a:ext cx="576262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7" name="Picture 15" descr="http://im4-tub-ru.yandex.net/i?id=124066361-55-72&amp;n=21">
            <a:hlinkClick r:id="rId14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 rot="-8640031">
            <a:off x="2349500" y="971550"/>
            <a:ext cx="576263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8" name="Picture 15" descr="http://im4-tub-ru.yandex.net/i?id=124066361-55-72&amp;n=21">
            <a:hlinkClick r:id="rId14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 rot="9469229">
            <a:off x="2133600" y="8575675"/>
            <a:ext cx="647700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559</Words>
  <Application>Microsoft Office PowerPoint</Application>
  <PresentationFormat>Экран (4:3)</PresentationFormat>
  <Paragraphs>80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 </vt:lpstr>
      <vt:lpstr>Слайд 2</vt:lpstr>
      <vt:lpstr>Слайд 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Admin</dc:creator>
  <cp:lastModifiedBy>Admin</cp:lastModifiedBy>
  <cp:revision>2</cp:revision>
  <dcterms:created xsi:type="dcterms:W3CDTF">2014-12-02T04:56:41Z</dcterms:created>
  <dcterms:modified xsi:type="dcterms:W3CDTF">2014-12-02T05:11:55Z</dcterms:modified>
</cp:coreProperties>
</file>